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Be Vietnam" panose="020B0604020202020204" charset="0"/>
      <p:regular r:id="rId18"/>
    </p:embeddedFont>
    <p:embeddedFont>
      <p:font typeface="Be Vietnam Ultra-Bold" panose="020B0604020202020204" charset="0"/>
      <p:regular r:id="rId19"/>
    </p:embeddedFont>
    <p:embeddedFont>
      <p:font typeface="Roca Two" panose="020B0604020202020204" charset="0"/>
      <p:regular r:id="rId20"/>
    </p:embeddedFont>
    <p:embeddedFont>
      <p:font typeface="Roca Two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101" y="25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29875" y="666750"/>
            <a:ext cx="7191375" cy="8953500"/>
            <a:chOff x="0" y="0"/>
            <a:chExt cx="1274296" cy="15865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74296" cy="1586541"/>
            </a:xfrm>
            <a:custGeom>
              <a:avLst/>
              <a:gdLst/>
              <a:ahLst/>
              <a:cxnLst/>
              <a:rect l="l" t="t" r="r" b="b"/>
              <a:pathLst>
                <a:path w="1274296" h="1586541">
                  <a:moveTo>
                    <a:pt x="29067" y="0"/>
                  </a:moveTo>
                  <a:lnTo>
                    <a:pt x="1245229" y="0"/>
                  </a:lnTo>
                  <a:cubicBezTo>
                    <a:pt x="1261283" y="0"/>
                    <a:pt x="1274296" y="13014"/>
                    <a:pt x="1274296" y="29067"/>
                  </a:cubicBezTo>
                  <a:lnTo>
                    <a:pt x="1274296" y="1557474"/>
                  </a:lnTo>
                  <a:cubicBezTo>
                    <a:pt x="1274296" y="1565183"/>
                    <a:pt x="1271234" y="1572576"/>
                    <a:pt x="1265783" y="1578028"/>
                  </a:cubicBezTo>
                  <a:cubicBezTo>
                    <a:pt x="1260332" y="1583479"/>
                    <a:pt x="1252938" y="1586541"/>
                    <a:pt x="1245229" y="1586541"/>
                  </a:cubicBezTo>
                  <a:lnTo>
                    <a:pt x="29067" y="1586541"/>
                  </a:lnTo>
                  <a:cubicBezTo>
                    <a:pt x="21358" y="1586541"/>
                    <a:pt x="13965" y="1583479"/>
                    <a:pt x="8514" y="1578028"/>
                  </a:cubicBezTo>
                  <a:cubicBezTo>
                    <a:pt x="3062" y="1572576"/>
                    <a:pt x="0" y="1565183"/>
                    <a:pt x="0" y="1557474"/>
                  </a:cubicBezTo>
                  <a:lnTo>
                    <a:pt x="0" y="29067"/>
                  </a:lnTo>
                  <a:cubicBezTo>
                    <a:pt x="0" y="21358"/>
                    <a:pt x="3062" y="13965"/>
                    <a:pt x="8514" y="8514"/>
                  </a:cubicBezTo>
                  <a:cubicBezTo>
                    <a:pt x="13965" y="3062"/>
                    <a:pt x="21358" y="0"/>
                    <a:pt x="29067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9138920"/>
            <a:ext cx="8324850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19"/>
              </a:lnSpc>
              <a:spcBef>
                <a:spcPct val="0"/>
              </a:spcBef>
            </a:pPr>
            <a:r>
              <a:rPr lang="en-US" sz="2799" spc="55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DESIGNED BY SUBIKSHA 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6490" y="1724013"/>
            <a:ext cx="8805369" cy="1483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180"/>
              </a:lnSpc>
              <a:spcBef>
                <a:spcPct val="0"/>
              </a:spcBef>
            </a:pPr>
            <a:r>
              <a:rPr lang="en-US" sz="8700" b="1">
                <a:solidFill>
                  <a:srgbClr val="323232"/>
                </a:solidFill>
                <a:latin typeface="Roca Two Bold"/>
                <a:ea typeface="Roca Two Bold"/>
                <a:cs typeface="Roca Two Bold"/>
                <a:sym typeface="Roca Two Bold"/>
              </a:rPr>
              <a:t>SUPERMARKET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66750" y="3365157"/>
            <a:ext cx="8477250" cy="3420804"/>
            <a:chOff x="0" y="209549"/>
            <a:chExt cx="11303000" cy="4561073"/>
          </a:xfrm>
        </p:grpSpPr>
        <p:sp>
          <p:nvSpPr>
            <p:cNvPr id="7" name="TextBox 7"/>
            <p:cNvSpPr txBox="1"/>
            <p:nvPr/>
          </p:nvSpPr>
          <p:spPr>
            <a:xfrm>
              <a:off x="0" y="209549"/>
              <a:ext cx="11303000" cy="37579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10650"/>
                </a:lnSpc>
              </a:pPr>
              <a:r>
                <a:rPr lang="en-US" sz="10650" dirty="0">
                  <a:solidFill>
                    <a:srgbClr val="F25C05"/>
                  </a:solidFill>
                  <a:latin typeface="Roca Two"/>
                  <a:ea typeface="Roca Two"/>
                  <a:cs typeface="Roca Two"/>
                  <a:sym typeface="Roca Two"/>
                </a:rPr>
                <a:t>Management System</a:t>
              </a:r>
            </a:p>
          </p:txBody>
        </p:sp>
        <p:sp>
          <p:nvSpPr>
            <p:cNvPr id="8" name="Freeform 8"/>
            <p:cNvSpPr/>
            <p:nvPr/>
          </p:nvSpPr>
          <p:spPr>
            <a:xfrm>
              <a:off x="4309308" y="4058908"/>
              <a:ext cx="707832" cy="711714"/>
            </a:xfrm>
            <a:custGeom>
              <a:avLst/>
              <a:gdLst/>
              <a:ahLst/>
              <a:cxnLst/>
              <a:rect l="l" t="t" r="r" b="b"/>
              <a:pathLst>
                <a:path w="707832" h="711714">
                  <a:moveTo>
                    <a:pt x="0" y="0"/>
                  </a:moveTo>
                  <a:lnTo>
                    <a:pt x="707832" y="0"/>
                  </a:lnTo>
                  <a:lnTo>
                    <a:pt x="707832" y="711714"/>
                  </a:lnTo>
                  <a:lnTo>
                    <a:pt x="0" y="711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5194079" y="4058908"/>
              <a:ext cx="707832" cy="711714"/>
            </a:xfrm>
            <a:custGeom>
              <a:avLst/>
              <a:gdLst/>
              <a:ahLst/>
              <a:cxnLst/>
              <a:rect l="l" t="t" r="r" b="b"/>
              <a:pathLst>
                <a:path w="707832" h="711714">
                  <a:moveTo>
                    <a:pt x="0" y="0"/>
                  </a:moveTo>
                  <a:lnTo>
                    <a:pt x="707832" y="0"/>
                  </a:lnTo>
                  <a:lnTo>
                    <a:pt x="707832" y="711714"/>
                  </a:lnTo>
                  <a:lnTo>
                    <a:pt x="0" y="711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6082660" y="4058908"/>
              <a:ext cx="707832" cy="711714"/>
            </a:xfrm>
            <a:custGeom>
              <a:avLst/>
              <a:gdLst/>
              <a:ahLst/>
              <a:cxnLst/>
              <a:rect l="l" t="t" r="r" b="b"/>
              <a:pathLst>
                <a:path w="707832" h="711714">
                  <a:moveTo>
                    <a:pt x="0" y="0"/>
                  </a:moveTo>
                  <a:lnTo>
                    <a:pt x="707832" y="0"/>
                  </a:lnTo>
                  <a:lnTo>
                    <a:pt x="707832" y="711714"/>
                  </a:lnTo>
                  <a:lnTo>
                    <a:pt x="0" y="711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296400" y="685800"/>
            <a:ext cx="8324850" cy="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717858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6" y="0"/>
                </a:lnTo>
                <a:lnTo>
                  <a:pt x="1550986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750" y="838200"/>
            <a:ext cx="6886575" cy="2197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Module Description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70209" y="3440789"/>
            <a:ext cx="12951041" cy="4861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8146" lvl="1" indent="-284073" algn="l">
              <a:lnSpc>
                <a:spcPts val="6578"/>
              </a:lnSpc>
              <a:buFont typeface="Arial"/>
              <a:buChar char="•"/>
            </a:pPr>
            <a:r>
              <a:rPr lang="en-US" sz="2631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Login Module: Securely verifies users before access.</a:t>
            </a:r>
          </a:p>
          <a:p>
            <a:pPr marL="568146" lvl="1" indent="-284073" algn="l">
              <a:lnSpc>
                <a:spcPts val="6578"/>
              </a:lnSpc>
              <a:buFont typeface="Arial"/>
              <a:buChar char="•"/>
            </a:pPr>
            <a:r>
              <a:rPr lang="en-US" sz="2631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Billing Module: Calculates totals and updates product stock after each sale.</a:t>
            </a:r>
          </a:p>
          <a:p>
            <a:pPr marL="568146" lvl="1" indent="-284073" algn="l">
              <a:lnSpc>
                <a:spcPts val="6578"/>
              </a:lnSpc>
              <a:buFont typeface="Arial"/>
              <a:buChar char="•"/>
            </a:pPr>
            <a:r>
              <a:rPr lang="en-US" sz="2631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Order History Module: Maintains previous transactions for quick reference.</a:t>
            </a:r>
          </a:p>
          <a:p>
            <a:pPr marL="568146" lvl="1" indent="-284073" algn="l">
              <a:lnSpc>
                <a:spcPts val="6578"/>
              </a:lnSpc>
              <a:buFont typeface="Arial"/>
              <a:buChar char="•"/>
            </a:pPr>
            <a:r>
              <a:rPr lang="en-US" sz="2631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Inventory Module: Tracks product quantities and alerts for low stock.</a:t>
            </a:r>
          </a:p>
          <a:p>
            <a:pPr marL="568146" lvl="1" indent="-284073" algn="l">
              <a:lnSpc>
                <a:spcPts val="6578"/>
              </a:lnSpc>
              <a:buFont typeface="Arial"/>
              <a:buChar char="•"/>
            </a:pPr>
            <a:r>
              <a:rPr lang="en-US" sz="2631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Reports Module: Provides insights into total sales and performance trends.</a:t>
            </a:r>
          </a:p>
          <a:p>
            <a:pPr marL="0" lvl="0" indent="0" algn="l">
              <a:lnSpc>
                <a:spcPts val="6578"/>
              </a:lnSpc>
            </a:pPr>
            <a:endParaRPr lang="en-US" sz="2631" b="1" spc="2">
              <a:solidFill>
                <a:srgbClr val="323232"/>
              </a:solidFill>
              <a:latin typeface="Be Vietnam Ultra-Bold"/>
              <a:ea typeface="Be Vietnam Ultra-Bold"/>
              <a:cs typeface="Be Vietnam Ultra-Bold"/>
              <a:sym typeface="Be Vietnam Ultra-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66750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2950" y="0"/>
            <a:ext cx="6115050" cy="10287000"/>
            <a:chOff x="0" y="0"/>
            <a:chExt cx="1083574" cy="18228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3574" cy="1822834"/>
            </a:xfrm>
            <a:custGeom>
              <a:avLst/>
              <a:gdLst/>
              <a:ahLst/>
              <a:cxnLst/>
              <a:rect l="l" t="t" r="r" b="b"/>
              <a:pathLst>
                <a:path w="1083574" h="1822834">
                  <a:moveTo>
                    <a:pt x="0" y="0"/>
                  </a:moveTo>
                  <a:lnTo>
                    <a:pt x="1083574" y="0"/>
                  </a:lnTo>
                  <a:lnTo>
                    <a:pt x="1083574" y="1822834"/>
                  </a:lnTo>
                  <a:lnTo>
                    <a:pt x="0" y="1822834"/>
                  </a:lnTo>
                  <a:close/>
                </a:path>
              </a:pathLst>
            </a:custGeom>
            <a:blipFill>
              <a:blip r:embed="rId2"/>
              <a:stretch>
                <a:fillRect t="-58" b="-58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676275"/>
            <a:ext cx="9763125" cy="2562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 System Architecture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67506" y="3699351"/>
            <a:ext cx="9684218" cy="603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53"/>
              </a:lnSpc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Flow:</a:t>
            </a:r>
          </a:p>
          <a:p>
            <a:pPr marL="0" lvl="0" indent="0" algn="l">
              <a:lnSpc>
                <a:spcPts val="4853"/>
              </a:lnSpc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 User → React Frontend → Spring Boot Backend → MongoDB Database</a:t>
            </a:r>
          </a:p>
          <a:p>
            <a:pPr marL="511207" lvl="1" indent="-255603" algn="l">
              <a:lnSpc>
                <a:spcPts val="4853"/>
              </a:lnSpc>
              <a:buFont typeface="Arial"/>
              <a:buChar char="•"/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React JS: Handles user interaction and dynamic UI updates.</a:t>
            </a:r>
          </a:p>
          <a:p>
            <a:pPr marL="511207" lvl="1" indent="-255603" algn="l">
              <a:lnSpc>
                <a:spcPts val="4853"/>
              </a:lnSpc>
              <a:buFont typeface="Arial"/>
              <a:buChar char="•"/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Spring Boot: Processes billing logic, stock control, and order data.</a:t>
            </a:r>
          </a:p>
          <a:p>
            <a:pPr marL="511207" lvl="1" indent="-255603" algn="l">
              <a:lnSpc>
                <a:spcPts val="4853"/>
              </a:lnSpc>
              <a:buFont typeface="Arial"/>
              <a:buChar char="•"/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MongoDB: Stores all customer, order, and product information.</a:t>
            </a:r>
          </a:p>
          <a:p>
            <a:pPr marL="511207" lvl="1" indent="-255603" algn="l">
              <a:lnSpc>
                <a:spcPts val="4853"/>
              </a:lnSpc>
              <a:buFont typeface="Arial"/>
              <a:buChar char="•"/>
            </a:pPr>
            <a:r>
              <a:rPr lang="en-US" sz="236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REST API: Facilitates secure data exchange between frontend and backend.</a:t>
            </a:r>
          </a:p>
          <a:p>
            <a:pPr marL="0" lvl="0" indent="0" algn="l">
              <a:lnSpc>
                <a:spcPts val="4853"/>
              </a:lnSpc>
            </a:pPr>
            <a:endParaRPr lang="en-US" sz="2367" spc="2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296400" y="685800"/>
            <a:ext cx="8324850" cy="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717858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6" y="0"/>
                </a:lnTo>
                <a:lnTo>
                  <a:pt x="1550986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750" y="838200"/>
            <a:ext cx="6886575" cy="3273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323232"/>
                </a:solidFill>
                <a:latin typeface="Roca Two"/>
                <a:ea typeface="Roca Two"/>
                <a:cs typeface="Roca Two"/>
                <a:sym typeface="Roca Two"/>
              </a:rPr>
              <a:t>Tools &amp; Technologies Used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829550" y="3617610"/>
            <a:ext cx="9684893" cy="4645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6249"/>
              </a:lnSpc>
              <a:buFont typeface="Arial"/>
              <a:buChar char="•"/>
            </a:pPr>
            <a:r>
              <a:rPr lang="en-US" sz="2499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Frontend: React JS, HTML, CSS, JavaScript, Axios</a:t>
            </a:r>
          </a:p>
          <a:p>
            <a:pPr marL="539748" lvl="1" indent="-269874" algn="l">
              <a:lnSpc>
                <a:spcPts val="6249"/>
              </a:lnSpc>
              <a:buFont typeface="Arial"/>
              <a:buChar char="•"/>
            </a:pPr>
            <a:r>
              <a:rPr lang="en-US" sz="2499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Backend: Spring Boot Framework</a:t>
            </a:r>
          </a:p>
          <a:p>
            <a:pPr marL="539748" lvl="1" indent="-269874" algn="l">
              <a:lnSpc>
                <a:spcPts val="6249"/>
              </a:lnSpc>
              <a:buFont typeface="Arial"/>
              <a:buChar char="•"/>
            </a:pPr>
            <a:r>
              <a:rPr lang="en-US" sz="2499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Database: MongoDB (NoSQL)</a:t>
            </a:r>
          </a:p>
          <a:p>
            <a:pPr marL="539748" lvl="1" indent="-269874" algn="l">
              <a:lnSpc>
                <a:spcPts val="6249"/>
              </a:lnSpc>
              <a:buFont typeface="Arial"/>
              <a:buChar char="•"/>
            </a:pPr>
            <a:r>
              <a:rPr lang="en-US" sz="2499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Testing Tools: Postman (API testing)</a:t>
            </a:r>
          </a:p>
          <a:p>
            <a:pPr marL="539748" lvl="1" indent="-269874" algn="l">
              <a:lnSpc>
                <a:spcPts val="6249"/>
              </a:lnSpc>
              <a:buFont typeface="Arial"/>
              <a:buChar char="•"/>
            </a:pPr>
            <a:r>
              <a:rPr lang="en-US" sz="2499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Development Environments: VS Code, Eclipse IDE</a:t>
            </a:r>
          </a:p>
          <a:p>
            <a:pPr algn="l">
              <a:lnSpc>
                <a:spcPts val="6249"/>
              </a:lnSpc>
            </a:pPr>
            <a:endParaRPr lang="en-US" sz="2499" spc="7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66750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457450"/>
            <a:ext cx="18288000" cy="7829550"/>
            <a:chOff x="0" y="0"/>
            <a:chExt cx="2833290" cy="12130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1213002"/>
            </a:xfrm>
            <a:custGeom>
              <a:avLst/>
              <a:gdLst/>
              <a:ahLst/>
              <a:cxnLst/>
              <a:rect l="l" t="t" r="r" b="b"/>
              <a:pathLst>
                <a:path w="2833290" h="1213002">
                  <a:moveTo>
                    <a:pt x="0" y="0"/>
                  </a:moveTo>
                  <a:lnTo>
                    <a:pt x="2833290" y="0"/>
                  </a:lnTo>
                  <a:lnTo>
                    <a:pt x="2833290" y="1213002"/>
                  </a:lnTo>
                  <a:lnTo>
                    <a:pt x="0" y="1213002"/>
                  </a:lnTo>
                  <a:close/>
                </a:path>
              </a:pathLst>
            </a:custGeom>
            <a:blipFill>
              <a:blip r:embed="rId2"/>
              <a:stretch>
                <a:fillRect t="-13490" b="-13490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838200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 Home Page Interface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958974"/>
            <a:ext cx="18288000" cy="8328026"/>
            <a:chOff x="0" y="0"/>
            <a:chExt cx="2833290" cy="12902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1290229"/>
            </a:xfrm>
            <a:custGeom>
              <a:avLst/>
              <a:gdLst/>
              <a:ahLst/>
              <a:cxnLst/>
              <a:rect l="l" t="t" r="r" b="b"/>
              <a:pathLst>
                <a:path w="2833290" h="1290229">
                  <a:moveTo>
                    <a:pt x="0" y="0"/>
                  </a:moveTo>
                  <a:lnTo>
                    <a:pt x="2833290" y="0"/>
                  </a:lnTo>
                  <a:lnTo>
                    <a:pt x="2833290" y="1290229"/>
                  </a:lnTo>
                  <a:lnTo>
                    <a:pt x="0" y="1290229"/>
                  </a:lnTo>
                  <a:close/>
                </a:path>
              </a:pathLst>
            </a:custGeom>
            <a:blipFill>
              <a:blip r:embed="rId2"/>
              <a:stretch>
                <a:fillRect l="-1995" t="-4590" r="-1995" b="-32010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838200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 Billing Page Interface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70263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7" y="0"/>
                </a:lnTo>
                <a:lnTo>
                  <a:pt x="1550987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6750" y="838200"/>
            <a:ext cx="6886575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323232"/>
                </a:solidFill>
                <a:latin typeface="Roca Two"/>
                <a:ea typeface="Roca Two"/>
                <a:cs typeface="Roca Two"/>
                <a:sym typeface="Roca Two"/>
              </a:rPr>
              <a:t>Conclusion: </a:t>
            </a:r>
          </a:p>
        </p:txBody>
      </p:sp>
      <p:sp>
        <p:nvSpPr>
          <p:cNvPr id="4" name="Freeform 4"/>
          <p:cNvSpPr/>
          <p:nvPr/>
        </p:nvSpPr>
        <p:spPr>
          <a:xfrm>
            <a:off x="14019156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98534" y="2466292"/>
            <a:ext cx="13196441" cy="5242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6000"/>
              </a:lnSpc>
              <a:buFont typeface="Arial"/>
              <a:buChar char="•"/>
            </a:pPr>
            <a:r>
              <a:rPr lang="en-US" sz="2400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The system successfully automates key supermarket operations like billing, stock, and order tracking.</a:t>
            </a:r>
          </a:p>
          <a:p>
            <a:pPr marL="518160" lvl="1" indent="-259080" algn="l">
              <a:lnSpc>
                <a:spcPts val="6000"/>
              </a:lnSpc>
              <a:buFont typeface="Arial"/>
              <a:buChar char="•"/>
            </a:pPr>
            <a:r>
              <a:rPr lang="en-US" sz="2400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It ensures real-time data updates and minimizes human errors.</a:t>
            </a:r>
          </a:p>
          <a:p>
            <a:pPr marL="518160" lvl="1" indent="-259080" algn="l">
              <a:lnSpc>
                <a:spcPts val="6000"/>
              </a:lnSpc>
              <a:buFont typeface="Arial"/>
              <a:buChar char="•"/>
            </a:pPr>
            <a:r>
              <a:rPr lang="en-US" sz="2400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The application is user-friendly, efficient, and improves overall management workflow.</a:t>
            </a:r>
          </a:p>
          <a:p>
            <a:pPr marL="518160" lvl="1" indent="-259080" algn="l">
              <a:lnSpc>
                <a:spcPts val="6000"/>
              </a:lnSpc>
              <a:buFont typeface="Arial"/>
              <a:buChar char="•"/>
            </a:pPr>
            <a:r>
              <a:rPr lang="en-US" sz="2400" spc="7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Built using ReactJS, Spring Boot, and MongoDB, it provides a secure and scalable digital solution.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72367" y="4121775"/>
            <a:ext cx="10115233" cy="17504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2999"/>
              </a:lnSpc>
            </a:pPr>
            <a:r>
              <a:rPr lang="en-US" sz="12999" dirty="0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Thank You</a:t>
            </a:r>
          </a:p>
        </p:txBody>
      </p:sp>
      <p:sp>
        <p:nvSpPr>
          <p:cNvPr id="3" name="Freeform 3"/>
          <p:cNvSpPr/>
          <p:nvPr/>
        </p:nvSpPr>
        <p:spPr>
          <a:xfrm>
            <a:off x="14687550" y="695174"/>
            <a:ext cx="2571750" cy="2585855"/>
          </a:xfrm>
          <a:custGeom>
            <a:avLst/>
            <a:gdLst/>
            <a:ahLst/>
            <a:cxnLst/>
            <a:rect l="l" t="t" r="r" b="b"/>
            <a:pathLst>
              <a:path w="2571750" h="2585855">
                <a:moveTo>
                  <a:pt x="0" y="0"/>
                </a:moveTo>
                <a:lnTo>
                  <a:pt x="2571750" y="0"/>
                </a:lnTo>
                <a:lnTo>
                  <a:pt x="2571750" y="2585855"/>
                </a:lnTo>
                <a:lnTo>
                  <a:pt x="0" y="25858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7026723"/>
            <a:ext cx="2571750" cy="2585855"/>
          </a:xfrm>
          <a:custGeom>
            <a:avLst/>
            <a:gdLst/>
            <a:ahLst/>
            <a:cxnLst/>
            <a:rect l="l" t="t" r="r" b="b"/>
            <a:pathLst>
              <a:path w="2571750" h="2585855">
                <a:moveTo>
                  <a:pt x="0" y="0"/>
                </a:moveTo>
                <a:lnTo>
                  <a:pt x="2571750" y="0"/>
                </a:lnTo>
                <a:lnTo>
                  <a:pt x="2571750" y="2585855"/>
                </a:lnTo>
                <a:lnTo>
                  <a:pt x="0" y="25858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70263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7" y="0"/>
                </a:lnTo>
                <a:lnTo>
                  <a:pt x="1550987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019156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007795"/>
            <a:ext cx="10067925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 b="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Abstract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71257" y="2588786"/>
            <a:ext cx="10548444" cy="591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5250"/>
              </a:lnSpc>
              <a:buFont typeface="Arial"/>
              <a:buChar char="•"/>
            </a:pPr>
            <a:r>
              <a:rPr lang="en-US" sz="2100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The Supermarket Management System is a full-stack web-based application designed to streamline billing, order history, and stock management in supermarkets.</a:t>
            </a:r>
          </a:p>
          <a:p>
            <a:pPr marL="453390" lvl="1" indent="-226695" algn="l">
              <a:lnSpc>
                <a:spcPts val="5250"/>
              </a:lnSpc>
              <a:buFont typeface="Arial"/>
              <a:buChar char="•"/>
            </a:pPr>
            <a:r>
              <a:rPr lang="en-US" sz="2100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 Customers can make purchases and generate bills digitally, while admins can monitor inventory, update prices, and view reports.</a:t>
            </a:r>
          </a:p>
          <a:p>
            <a:pPr marL="453390" lvl="1" indent="-226695" algn="l">
              <a:lnSpc>
                <a:spcPts val="5250"/>
              </a:lnSpc>
              <a:buFont typeface="Arial"/>
              <a:buChar char="•"/>
            </a:pPr>
            <a:r>
              <a:rPr lang="en-US" sz="2100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 The system uses ReactJS for the frontend, Spring Boot for backend processing, and MongoDB for data storage.</a:t>
            </a:r>
          </a:p>
          <a:p>
            <a:pPr marL="453390" lvl="1" indent="-226695" algn="l">
              <a:lnSpc>
                <a:spcPts val="5250"/>
              </a:lnSpc>
              <a:buFont typeface="Arial"/>
              <a:buChar char="•"/>
            </a:pPr>
            <a:r>
              <a:rPr lang="en-US" sz="2100" b="1" spc="2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 It ensures fast, error-free transactions, real-time updates, and reduces manual work for supermarket staff.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8079" y="1038225"/>
            <a:ext cx="9763125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 Existing System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70485" y="3204946"/>
            <a:ext cx="8838313" cy="4917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6091" lvl="1" indent="-243045" algn="l">
              <a:lnSpc>
                <a:spcPts val="5628"/>
              </a:lnSpc>
              <a:buFont typeface="Arial"/>
              <a:buChar char="•"/>
            </a:pPr>
            <a:r>
              <a:rPr lang="en-US" sz="2251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B</a:t>
            </a:r>
            <a:r>
              <a:rPr lang="en-US" sz="2251" u="none" strike="noStrike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illing and stock management are mostly manual, leading to human errors.</a:t>
            </a:r>
          </a:p>
          <a:p>
            <a:pPr marL="486091" lvl="1" indent="-243045" algn="l">
              <a:lnSpc>
                <a:spcPts val="5628"/>
              </a:lnSpc>
              <a:buFont typeface="Arial"/>
              <a:buChar char="•"/>
            </a:pPr>
            <a:r>
              <a:rPr lang="en-US" sz="2251" u="none" strike="noStrike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Paper-based records make data tracking difficult.</a:t>
            </a:r>
          </a:p>
          <a:p>
            <a:pPr marL="486091" lvl="1" indent="-243045" algn="l">
              <a:lnSpc>
                <a:spcPts val="5628"/>
              </a:lnSpc>
              <a:buFont typeface="Arial"/>
              <a:buChar char="•"/>
            </a:pPr>
            <a:r>
              <a:rPr lang="en-US" sz="2251" u="none" strike="noStrike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No real-time visibility into inventory or sales performance.</a:t>
            </a:r>
          </a:p>
          <a:p>
            <a:pPr marL="486091" lvl="1" indent="-243045" algn="l">
              <a:lnSpc>
                <a:spcPts val="5628"/>
              </a:lnSpc>
              <a:buFont typeface="Arial"/>
              <a:buChar char="•"/>
            </a:pPr>
            <a:r>
              <a:rPr lang="en-US" sz="2251" u="none" strike="noStrike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Generating reports and bills is time-consuming.</a:t>
            </a:r>
          </a:p>
          <a:p>
            <a:pPr marL="486091" lvl="1" indent="-243045" algn="l">
              <a:lnSpc>
                <a:spcPts val="5628"/>
              </a:lnSpc>
              <a:buFont typeface="Arial"/>
              <a:buChar char="•"/>
            </a:pPr>
            <a:r>
              <a:rPr lang="en-US" sz="2251" u="none" strike="noStrike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Customer data is not securely stored or easily retrievable.</a:t>
            </a:r>
          </a:p>
          <a:p>
            <a:pPr algn="l">
              <a:lnSpc>
                <a:spcPts val="5628"/>
              </a:lnSpc>
            </a:pPr>
            <a:endParaRPr lang="en-US" sz="2251" u="none" strike="noStrike" spc="2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2172950" y="0"/>
            <a:ext cx="6115050" cy="10287000"/>
            <a:chOff x="0" y="0"/>
            <a:chExt cx="1083574" cy="18228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83574" cy="1822834"/>
            </a:xfrm>
            <a:custGeom>
              <a:avLst/>
              <a:gdLst/>
              <a:ahLst/>
              <a:cxnLst/>
              <a:rect l="l" t="t" r="r" b="b"/>
              <a:pathLst>
                <a:path w="1083574" h="1822834">
                  <a:moveTo>
                    <a:pt x="0" y="0"/>
                  </a:moveTo>
                  <a:lnTo>
                    <a:pt x="1083574" y="0"/>
                  </a:lnTo>
                  <a:lnTo>
                    <a:pt x="1083574" y="1822834"/>
                  </a:lnTo>
                  <a:lnTo>
                    <a:pt x="0" y="1822834"/>
                  </a:lnTo>
                  <a:close/>
                </a:path>
              </a:pathLst>
            </a:custGeom>
            <a:blipFill>
              <a:blip r:embed="rId2"/>
              <a:stretch>
                <a:fillRect t="-58" b="-58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296400" y="685800"/>
            <a:ext cx="8324850" cy="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717858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6" y="0"/>
                </a:lnTo>
                <a:lnTo>
                  <a:pt x="1550986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00150"/>
            <a:ext cx="6886575" cy="2197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 b="1">
                <a:solidFill>
                  <a:srgbClr val="323232"/>
                </a:solidFill>
                <a:latin typeface="Roca Two Bold"/>
                <a:ea typeface="Roca Two Bold"/>
                <a:cs typeface="Roca Two Bold"/>
                <a:sym typeface="Roca Two Bold"/>
              </a:rPr>
              <a:t>Proposed 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50964" y="3424954"/>
            <a:ext cx="12737036" cy="409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2902" lvl="1" indent="-241451" algn="l">
              <a:lnSpc>
                <a:spcPts val="5591"/>
              </a:lnSpc>
              <a:buFont typeface="Arial"/>
              <a:buChar char="•"/>
            </a:pPr>
            <a:r>
              <a:rPr lang="en-US" sz="2236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Introduces a digital and automated platform for all supermarket activities.</a:t>
            </a:r>
          </a:p>
          <a:p>
            <a:pPr marL="482902" lvl="1" indent="-241451" algn="l">
              <a:lnSpc>
                <a:spcPts val="5591"/>
              </a:lnSpc>
              <a:buFont typeface="Arial"/>
              <a:buChar char="•"/>
            </a:pPr>
            <a:r>
              <a:rPr lang="en-US" sz="2236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Provides real-time billing, order tracking, and inventory management.</a:t>
            </a:r>
          </a:p>
          <a:p>
            <a:pPr marL="482902" lvl="1" indent="-241451" algn="l">
              <a:lnSpc>
                <a:spcPts val="5591"/>
              </a:lnSpc>
              <a:buFont typeface="Arial"/>
              <a:buChar char="•"/>
            </a:pPr>
            <a:r>
              <a:rPr lang="en-US" sz="2236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Allows admin to update stock, manage products, and view reports easily.</a:t>
            </a:r>
          </a:p>
          <a:p>
            <a:pPr marL="482902" lvl="1" indent="-241451" algn="l">
              <a:lnSpc>
                <a:spcPts val="5591"/>
              </a:lnSpc>
              <a:buFont typeface="Arial"/>
              <a:buChar char="•"/>
            </a:pPr>
            <a:r>
              <a:rPr lang="en-US" sz="2236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Reduces manual effort and improves overall accuracy.</a:t>
            </a:r>
          </a:p>
          <a:p>
            <a:pPr marL="482902" lvl="1" indent="-241451" algn="l">
              <a:lnSpc>
                <a:spcPts val="5591"/>
              </a:lnSpc>
              <a:buFont typeface="Arial"/>
              <a:buChar char="•"/>
            </a:pPr>
            <a:r>
              <a:rPr lang="en-US" sz="2236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Offers a clean, responsive interface accessible from any device.</a:t>
            </a:r>
          </a:p>
          <a:p>
            <a:pPr marL="0" lvl="0" indent="0" algn="l">
              <a:lnSpc>
                <a:spcPts val="5591"/>
              </a:lnSpc>
            </a:pPr>
            <a:endParaRPr lang="en-US" sz="2236" spc="2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66750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296400" y="685800"/>
            <a:ext cx="8324850" cy="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717858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6" y="0"/>
                </a:lnTo>
                <a:lnTo>
                  <a:pt x="1550986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00150"/>
            <a:ext cx="7649753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Disadvantages: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72082" y="2696694"/>
            <a:ext cx="13287218" cy="4979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4788" lvl="1" indent="-437394" algn="l">
              <a:lnSpc>
                <a:spcPts val="10129"/>
              </a:lnSpc>
              <a:buFont typeface="Arial"/>
              <a:buChar char="•"/>
            </a:pPr>
            <a:r>
              <a:rPr lang="en-US" sz="4051" b="1" spc="40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Requires continuous internet connectivity.</a:t>
            </a:r>
          </a:p>
          <a:p>
            <a:pPr marL="874788" lvl="1" indent="-437394" algn="l">
              <a:lnSpc>
                <a:spcPts val="10129"/>
              </a:lnSpc>
              <a:buFont typeface="Arial"/>
              <a:buChar char="•"/>
            </a:pPr>
            <a:r>
              <a:rPr lang="en-US" sz="4051" b="1" spc="40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Server downtime may interrupt billing.</a:t>
            </a:r>
          </a:p>
          <a:p>
            <a:pPr marL="874788" lvl="1" indent="-437394" algn="l">
              <a:lnSpc>
                <a:spcPts val="10129"/>
              </a:lnSpc>
              <a:buFont typeface="Arial"/>
              <a:buChar char="•"/>
            </a:pPr>
            <a:r>
              <a:rPr lang="en-US" sz="4051" b="1" spc="40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Setup requires initial technical configuration.</a:t>
            </a:r>
          </a:p>
          <a:p>
            <a:pPr marL="0" lvl="0" indent="0" algn="l">
              <a:lnSpc>
                <a:spcPts val="10129"/>
              </a:lnSpc>
            </a:pPr>
            <a:endParaRPr lang="en-US" sz="4051" b="1" spc="40">
              <a:solidFill>
                <a:srgbClr val="323232"/>
              </a:solidFill>
              <a:latin typeface="Be Vietnam Ultra-Bold"/>
              <a:ea typeface="Be Vietnam Ultra-Bold"/>
              <a:cs typeface="Be Vietnam Ultra-Bold"/>
              <a:sym typeface="Be Vietnam Ultra-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66750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029200" y="666750"/>
            <a:ext cx="12592050" cy="1905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4687550" y="6672445"/>
            <a:ext cx="2571750" cy="2585855"/>
          </a:xfrm>
          <a:custGeom>
            <a:avLst/>
            <a:gdLst/>
            <a:ahLst/>
            <a:cxnLst/>
            <a:rect l="l" t="t" r="r" b="b"/>
            <a:pathLst>
              <a:path w="2571750" h="2585855">
                <a:moveTo>
                  <a:pt x="0" y="0"/>
                </a:moveTo>
                <a:lnTo>
                  <a:pt x="2571750" y="0"/>
                </a:lnTo>
                <a:lnTo>
                  <a:pt x="2571750" y="2585855"/>
                </a:lnTo>
                <a:lnTo>
                  <a:pt x="0" y="25858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78750" y="2924883"/>
            <a:ext cx="11647367" cy="570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7315" lvl="1" indent="-398658" algn="l">
              <a:lnSpc>
                <a:spcPts val="9232"/>
              </a:lnSpc>
              <a:buFont typeface="Arial"/>
              <a:buChar char="•"/>
            </a:pPr>
            <a:r>
              <a:rPr lang="en-US" sz="3692" spc="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Fast, accurate, and paperless billing.</a:t>
            </a:r>
          </a:p>
          <a:p>
            <a:pPr marL="797315" lvl="1" indent="-398658" algn="l">
              <a:lnSpc>
                <a:spcPts val="9232"/>
              </a:lnSpc>
              <a:buFont typeface="Arial"/>
              <a:buChar char="•"/>
            </a:pPr>
            <a:r>
              <a:rPr lang="en-US" sz="3692" spc="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Real-time updates for stock and orders.</a:t>
            </a:r>
          </a:p>
          <a:p>
            <a:pPr marL="797315" lvl="1" indent="-398658" algn="l">
              <a:lnSpc>
                <a:spcPts val="9232"/>
              </a:lnSpc>
              <a:buFont typeface="Arial"/>
              <a:buChar char="•"/>
            </a:pPr>
            <a:r>
              <a:rPr lang="en-US" sz="3692" spc="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Easy report generation and data retrieval.</a:t>
            </a:r>
          </a:p>
          <a:p>
            <a:pPr marL="797315" lvl="1" indent="-398658" algn="l">
              <a:lnSpc>
                <a:spcPts val="9232"/>
              </a:lnSpc>
              <a:buFont typeface="Arial"/>
              <a:buChar char="•"/>
            </a:pPr>
            <a:r>
              <a:rPr lang="en-US" sz="3692" spc="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Reduces staff workload and operational errors.</a:t>
            </a:r>
          </a:p>
          <a:p>
            <a:pPr marL="0" lvl="0" indent="0" algn="l">
              <a:lnSpc>
                <a:spcPts val="9232"/>
              </a:lnSpc>
            </a:pPr>
            <a:endParaRPr lang="en-US" sz="3692" spc="3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81100" y="1438118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323232"/>
                </a:solidFill>
                <a:latin typeface="Roca Two"/>
                <a:ea typeface="Roca Two"/>
                <a:cs typeface="Roca Two"/>
                <a:sym typeface="Roca Two"/>
              </a:rPr>
              <a:t>Advantages: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029200" y="666750"/>
            <a:ext cx="12592050" cy="1905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4687550" y="6672445"/>
            <a:ext cx="2571750" cy="2585855"/>
          </a:xfrm>
          <a:custGeom>
            <a:avLst/>
            <a:gdLst/>
            <a:ahLst/>
            <a:cxnLst/>
            <a:rect l="l" t="t" r="r" b="b"/>
            <a:pathLst>
              <a:path w="2571750" h="2585855">
                <a:moveTo>
                  <a:pt x="0" y="0"/>
                </a:moveTo>
                <a:lnTo>
                  <a:pt x="2571750" y="0"/>
                </a:lnTo>
                <a:lnTo>
                  <a:pt x="2571750" y="2585855"/>
                </a:lnTo>
                <a:lnTo>
                  <a:pt x="0" y="25858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85718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323232"/>
                </a:solidFill>
                <a:latin typeface="Roca Two"/>
                <a:ea typeface="Roca Two"/>
                <a:cs typeface="Roca Two"/>
                <a:sym typeface="Roca Two"/>
              </a:rPr>
              <a:t>Hardware  Requirements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78750" y="3315408"/>
            <a:ext cx="11647367" cy="4487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70"/>
              </a:lnSpc>
            </a:pPr>
            <a:endParaRPr/>
          </a:p>
          <a:p>
            <a:pPr marL="797315" lvl="1" indent="-398658" algn="l">
              <a:lnSpc>
                <a:spcPts val="5170"/>
              </a:lnSpc>
              <a:buFont typeface="Arial"/>
              <a:buChar char="•"/>
            </a:pPr>
            <a:r>
              <a:rPr lang="en-US" sz="3692" spc="7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Processor: Intel i3 or higher</a:t>
            </a:r>
          </a:p>
          <a:p>
            <a:pPr marL="797315" lvl="1" indent="-398658" algn="l">
              <a:lnSpc>
                <a:spcPts val="5170"/>
              </a:lnSpc>
              <a:buFont typeface="Arial"/>
              <a:buChar char="•"/>
            </a:pPr>
            <a:r>
              <a:rPr lang="en-US" sz="3692" spc="7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RAM: 4 GB or more</a:t>
            </a:r>
          </a:p>
          <a:p>
            <a:pPr marL="797315" lvl="1" indent="-398658" algn="l">
              <a:lnSpc>
                <a:spcPts val="5170"/>
              </a:lnSpc>
              <a:buFont typeface="Arial"/>
              <a:buChar char="•"/>
            </a:pPr>
            <a:r>
              <a:rPr lang="en-US" sz="3692" spc="7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Hard Disk: Minimum 500 GB</a:t>
            </a:r>
          </a:p>
          <a:p>
            <a:pPr marL="797315" lvl="1" indent="-398658" algn="l">
              <a:lnSpc>
                <a:spcPts val="5170"/>
              </a:lnSpc>
              <a:buFont typeface="Arial"/>
              <a:buChar char="•"/>
            </a:pPr>
            <a:r>
              <a:rPr lang="en-US" sz="3692" spc="7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Display: 1024 × 768 resolution or higher</a:t>
            </a:r>
          </a:p>
          <a:p>
            <a:pPr marL="797315" lvl="1" indent="-398658" algn="l">
              <a:lnSpc>
                <a:spcPts val="5170"/>
              </a:lnSpc>
              <a:buFont typeface="Arial"/>
              <a:buChar char="•"/>
            </a:pPr>
            <a:r>
              <a:rPr lang="en-US" sz="3692" spc="73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Operating System: Windows 10 or later</a:t>
            </a:r>
          </a:p>
          <a:p>
            <a:pPr marL="0" lvl="0" indent="0" algn="l">
              <a:lnSpc>
                <a:spcPts val="5170"/>
              </a:lnSpc>
            </a:pPr>
            <a:endParaRPr lang="en-US" sz="3692" spc="73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029200" y="666750"/>
            <a:ext cx="12592050" cy="19050"/>
          </a:xfrm>
          <a:prstGeom prst="line">
            <a:avLst/>
          </a:prstGeom>
          <a:ln w="28575" cap="flat">
            <a:solidFill>
              <a:srgbClr val="3232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5049500" y="6898572"/>
            <a:ext cx="2571750" cy="2585855"/>
          </a:xfrm>
          <a:custGeom>
            <a:avLst/>
            <a:gdLst/>
            <a:ahLst/>
            <a:cxnLst/>
            <a:rect l="l" t="t" r="r" b="b"/>
            <a:pathLst>
              <a:path w="2571750" h="2585855">
                <a:moveTo>
                  <a:pt x="0" y="0"/>
                </a:moveTo>
                <a:lnTo>
                  <a:pt x="2571750" y="0"/>
                </a:lnTo>
                <a:lnTo>
                  <a:pt x="2571750" y="2585855"/>
                </a:lnTo>
                <a:lnTo>
                  <a:pt x="0" y="25858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285663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F25C05"/>
                </a:solidFill>
                <a:latin typeface="Roca Two"/>
                <a:ea typeface="Roca Two"/>
                <a:cs typeface="Roca Two"/>
                <a:sym typeface="Roca Two"/>
              </a:rPr>
              <a:t>Software Requirements: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6355" y="3503476"/>
            <a:ext cx="12971155" cy="5091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Frontend: ReactJS</a:t>
            </a:r>
          </a:p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Backend: Spring Boot</a:t>
            </a:r>
          </a:p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Database: MongoDB</a:t>
            </a:r>
          </a:p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Tools: VS Code</a:t>
            </a:r>
          </a:p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Browser: Google Chrome / Microsoft Edge</a:t>
            </a:r>
          </a:p>
          <a:p>
            <a:pPr marL="892696" lvl="1" indent="-446348" algn="l">
              <a:lnSpc>
                <a:spcPts val="5788"/>
              </a:lnSpc>
              <a:spcBef>
                <a:spcPct val="0"/>
              </a:spcBef>
              <a:buFont typeface="Arial"/>
              <a:buChar char="•"/>
            </a:pPr>
            <a:r>
              <a:rPr lang="en-US" sz="4134" b="1" spc="41">
                <a:solidFill>
                  <a:srgbClr val="323232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Server: Spring Boot Embedded Tomcat Server</a:t>
            </a:r>
          </a:p>
          <a:p>
            <a:pPr marL="0" lvl="0" indent="0" algn="l">
              <a:lnSpc>
                <a:spcPts val="5788"/>
              </a:lnSpc>
              <a:spcBef>
                <a:spcPct val="0"/>
              </a:spcBef>
            </a:pPr>
            <a:endParaRPr lang="en-US" sz="4134" b="1" spc="41">
              <a:solidFill>
                <a:srgbClr val="323232"/>
              </a:solidFill>
              <a:latin typeface="Be Vietnam Ultra-Bold"/>
              <a:ea typeface="Be Vietnam Ultra-Bold"/>
              <a:cs typeface="Be Vietnam Ultra-Bold"/>
              <a:sym typeface="Be Vietnam Ultra-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1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70263" y="8060757"/>
            <a:ext cx="1550987" cy="1559493"/>
          </a:xfrm>
          <a:custGeom>
            <a:avLst/>
            <a:gdLst/>
            <a:ahLst/>
            <a:cxnLst/>
            <a:rect l="l" t="t" r="r" b="b"/>
            <a:pathLst>
              <a:path w="1550987" h="1559493">
                <a:moveTo>
                  <a:pt x="0" y="0"/>
                </a:moveTo>
                <a:lnTo>
                  <a:pt x="1550987" y="0"/>
                </a:lnTo>
                <a:lnTo>
                  <a:pt x="1550987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200150"/>
            <a:ext cx="6886575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 b="1">
                <a:solidFill>
                  <a:srgbClr val="323232"/>
                </a:solidFill>
                <a:latin typeface="Roca Two Bold"/>
                <a:ea typeface="Roca Two Bold"/>
                <a:cs typeface="Roca Two Bold"/>
                <a:sym typeface="Roca Two Bold"/>
              </a:rPr>
              <a:t>Modules</a:t>
            </a:r>
          </a:p>
        </p:txBody>
      </p:sp>
      <p:sp>
        <p:nvSpPr>
          <p:cNvPr id="4" name="Freeform 4"/>
          <p:cNvSpPr/>
          <p:nvPr/>
        </p:nvSpPr>
        <p:spPr>
          <a:xfrm>
            <a:off x="14019156" y="8060757"/>
            <a:ext cx="1775820" cy="1559493"/>
          </a:xfrm>
          <a:custGeom>
            <a:avLst/>
            <a:gdLst/>
            <a:ahLst/>
            <a:cxnLst/>
            <a:rect l="l" t="t" r="r" b="b"/>
            <a:pathLst>
              <a:path w="1775820" h="1559493">
                <a:moveTo>
                  <a:pt x="0" y="0"/>
                </a:moveTo>
                <a:lnTo>
                  <a:pt x="1775820" y="0"/>
                </a:lnTo>
                <a:lnTo>
                  <a:pt x="1775820" y="1559493"/>
                </a:lnTo>
                <a:lnTo>
                  <a:pt x="0" y="155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25152" y="2877068"/>
            <a:ext cx="13143632" cy="4819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5156" lvl="1" indent="-282578" algn="l">
              <a:lnSpc>
                <a:spcPts val="6544"/>
              </a:lnSpc>
              <a:buAutoNum type="arabicPeriod"/>
            </a:pPr>
            <a:r>
              <a:rPr lang="en-US" sz="261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Login Module: Manages authentication for admin and staff.</a:t>
            </a:r>
          </a:p>
          <a:p>
            <a:pPr marL="565156" lvl="1" indent="-282578" algn="l">
              <a:lnSpc>
                <a:spcPts val="6544"/>
              </a:lnSpc>
              <a:buAutoNum type="arabicPeriod"/>
            </a:pPr>
            <a:r>
              <a:rPr lang="en-US" sz="261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Billing Module: Calculates total amount and generates bills.</a:t>
            </a:r>
          </a:p>
          <a:p>
            <a:pPr marL="565156" lvl="1" indent="-282578" algn="l">
              <a:lnSpc>
                <a:spcPts val="6544"/>
              </a:lnSpc>
              <a:buAutoNum type="arabicPeriod"/>
            </a:pPr>
            <a:r>
              <a:rPr lang="en-US" sz="261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Order History Module: Displays previous orders and transactions.</a:t>
            </a:r>
          </a:p>
          <a:p>
            <a:pPr marL="565156" lvl="1" indent="-282578" algn="l">
              <a:lnSpc>
                <a:spcPts val="6544"/>
              </a:lnSpc>
              <a:buAutoNum type="arabicPeriod"/>
            </a:pPr>
            <a:r>
              <a:rPr lang="en-US" sz="261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Inventory Module: Handles product details, pricing, and stock updates.</a:t>
            </a:r>
          </a:p>
          <a:p>
            <a:pPr marL="565156" lvl="1" indent="-282578" algn="l">
              <a:lnSpc>
                <a:spcPts val="6544"/>
              </a:lnSpc>
              <a:buAutoNum type="arabicPeriod"/>
            </a:pPr>
            <a:r>
              <a:rPr lang="en-US" sz="2617" spc="2">
                <a:solidFill>
                  <a:srgbClr val="323232"/>
                </a:solidFill>
                <a:latin typeface="Be Vietnam"/>
                <a:ea typeface="Be Vietnam"/>
                <a:cs typeface="Be Vietnam"/>
                <a:sym typeface="Be Vietnam"/>
              </a:rPr>
              <a:t>Reports Module: Generates daily and monthly sales summaries.</a:t>
            </a:r>
          </a:p>
          <a:p>
            <a:pPr marL="0" lvl="0" indent="0" algn="l">
              <a:lnSpc>
                <a:spcPts val="6544"/>
              </a:lnSpc>
            </a:pPr>
            <a:endParaRPr lang="en-US" sz="2617" spc="2">
              <a:solidFill>
                <a:srgbClr val="323232"/>
              </a:solidFill>
              <a:latin typeface="Be Vietnam"/>
              <a:ea typeface="Be Vietnam"/>
              <a:cs typeface="Be Vietnam"/>
              <a:sym typeface="Be Vietna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608</Words>
  <Application>Microsoft Office PowerPoint</Application>
  <PresentationFormat>Custom</PresentationFormat>
  <Paragraphs>76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Be Vietnam Ultra-Bold</vt:lpstr>
      <vt:lpstr>Calibri</vt:lpstr>
      <vt:lpstr>Be Vietnam</vt:lpstr>
      <vt:lpstr>Roca Two Bold</vt:lpstr>
      <vt:lpstr>Roca Two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Management System</dc:title>
  <dc:description>Presentation - Management System</dc:description>
  <cp:lastModifiedBy>Vishan Paul</cp:lastModifiedBy>
  <cp:revision>3</cp:revision>
  <dcterms:created xsi:type="dcterms:W3CDTF">2006-08-16T00:00:00Z</dcterms:created>
  <dcterms:modified xsi:type="dcterms:W3CDTF">2025-10-29T05:50:05Z</dcterms:modified>
  <dc:identifier>DAG3JCIymQc</dc:identifier>
</cp:coreProperties>
</file>

<file path=docProps/thumbnail.jpeg>
</file>